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32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318" r:id="rId16"/>
    <p:sldId id="272" r:id="rId17"/>
    <p:sldId id="319" r:id="rId18"/>
    <p:sldId id="273" r:id="rId19"/>
    <p:sldId id="274" r:id="rId20"/>
    <p:sldId id="320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22" r:id="rId46"/>
    <p:sldId id="309" r:id="rId47"/>
    <p:sldId id="312" r:id="rId48"/>
    <p:sldId id="315" r:id="rId49"/>
    <p:sldId id="323" r:id="rId50"/>
    <p:sldId id="300" r:id="rId51"/>
    <p:sldId id="325" r:id="rId52"/>
    <p:sldId id="301" r:id="rId53"/>
    <p:sldId id="30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8"/>
    <p:restoredTop sz="83129"/>
  </p:normalViewPr>
  <p:slideViewPr>
    <p:cSldViewPr snapToGrid="0">
      <p:cViewPr varScale="1">
        <p:scale>
          <a:sx n="105" d="100"/>
          <a:sy n="105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only is this comparison easier, but if we now go back to the original flickering image, you won’t have the same problem – you can’t “unsee” the answer.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Lines seem different sizes </a:t>
            </a:r>
            <a:endParaRPr dirty="0"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right angles </a:t>
            </a:r>
            <a:endParaRPr dirty="0"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F0502020204030204" pitchFamily="34" charset="0"/>
              </a:rPr>
              <a:t>Rods work at very low levels of light. We use these for night vision because only a few bits of light (photons) can activate a rod. Rods don't help with color vision, which is why at night, we see everything in a gray scale. The human eye has over 100 million rod cells.</a:t>
            </a:r>
          </a:p>
          <a:p>
            <a:pPr algn="l"/>
            <a:endParaRPr lang="en-US" b="0" i="0" dirty="0">
              <a:solidFill>
                <a:srgbClr val="2A2A2A"/>
              </a:solidFill>
              <a:effectLst/>
              <a:latin typeface="Roboto" panose="020F0502020204030204" pitchFamily="34" charset="0"/>
            </a:endParaRPr>
          </a:p>
          <a:p>
            <a:pPr algn="l"/>
            <a:r>
              <a:rPr lang="en-US" b="0" i="0" dirty="0">
                <a:solidFill>
                  <a:srgbClr val="2A2A2A"/>
                </a:solidFill>
                <a:effectLst/>
                <a:latin typeface="Roboto" panose="02000000000000000000" pitchFamily="2" charset="0"/>
              </a:rPr>
              <a:t>Cones require a lot more light and they are used to see color. We have three types of cones: blue, green, and red. The human eye only has about 6 million cones. Many of these are packed into the fovea, a small pit in the back of the eye that helps with the sharpness or detail of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mithcollege.qualtrics.com/jfe/form/SV_1YzLF4QVTzJLRKS" TargetMode="External"/><Relationship Id="rId2" Type="http://schemas.openxmlformats.org/officeDocument/2006/relationships/hyperlink" Target="https://smith.zoom.us/rec/share/VMw2HG9S7iKXiB9iIPUSP55brD_6y0hor5aB2IJ2G-5GK9EmTIpt8TT2-CRrovRF.swJJ83M3CzpcJCEK?startTime=1675788468000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Perception and Color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HW01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Remember to note who you collaborated with or explicitly state that you collaborated with no one (per the syllabus)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Consider working (and submitting) in groups! Lots of people did the exact same visualizations, and it’s more fun to create an analyze when you have brainstorming buddies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color (hue)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color?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6" name="Picture 15" descr="A dog sitting on a bridge&#10;&#10;Description automatically generated">
            <a:extLst>
              <a:ext uri="{FF2B5EF4-FFF2-40B4-BE49-F238E27FC236}">
                <a16:creationId xmlns:a16="http://schemas.microsoft.com/office/drawing/2014/main" id="{BF0C9145-B22D-A473-9431-D1F5FF1A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5" b="16736"/>
          <a:stretch/>
        </p:blipFill>
        <p:spPr>
          <a:xfrm>
            <a:off x="4102100" y="1714500"/>
            <a:ext cx="60706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3478718" y="279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Can you see it now?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C0F09-9D68-7C93-F08E-D4922EE55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8" name="Picture 7" descr="A dog sitting on a bridge&#10;&#10;Description automatically generated">
            <a:extLst>
              <a:ext uri="{FF2B5EF4-FFF2-40B4-BE49-F238E27FC236}">
                <a16:creationId xmlns:a16="http://schemas.microsoft.com/office/drawing/2014/main" id="{05DE8A9A-C540-362F-FE1A-4240D9B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42" y="1123837"/>
            <a:ext cx="4013200" cy="5321300"/>
          </a:xfrm>
          <a:prstGeom prst="rect">
            <a:avLst/>
          </a:prstGeom>
        </p:spPr>
      </p:pic>
      <p:pic>
        <p:nvPicPr>
          <p:cNvPr id="10" name="Picture 9" descr="A dog sitting on a bridge&#10;&#10;Description automatically generated">
            <a:extLst>
              <a:ext uri="{FF2B5EF4-FFF2-40B4-BE49-F238E27FC236}">
                <a16:creationId xmlns:a16="http://schemas.microsoft.com/office/drawing/2014/main" id="{833C6BCC-0875-8A8F-6096-CC62B997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18" y="1136537"/>
            <a:ext cx="40132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Estimating magnitude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Color 101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we see color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this means for visualization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More 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Takeaways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722EF7-01B8-5B77-7435-E385ECDDC94D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66703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>
            <a:spLocks noGrp="1"/>
          </p:cNvSpPr>
          <p:nvPr>
            <p:ph type="body" idx="1"/>
          </p:nvPr>
        </p:nvSpPr>
        <p:spPr>
          <a:xfrm>
            <a:off x="355708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lower bar?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3862751" y="4038600"/>
            <a:ext cx="73152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1C5642-2684-C0C2-B424-9BCE06CB1E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3"/>
          <p:cNvGrpSpPr/>
          <p:nvPr/>
        </p:nvGrpSpPr>
        <p:grpSpPr>
          <a:xfrm>
            <a:off x="7595681" y="2526324"/>
            <a:ext cx="1828800" cy="1828800"/>
            <a:chOff x="4495800" y="2895600"/>
            <a:chExt cx="1828800" cy="1828800"/>
          </a:xfrm>
        </p:grpSpPr>
        <p:sp>
          <p:nvSpPr>
            <p:cNvPr id="496" name="Google Shape;496;p43"/>
            <p:cNvSpPr/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3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right square?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4x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5843081" y="2983524"/>
            <a:ext cx="914400" cy="914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7595681" y="2526324"/>
            <a:ext cx="1828800" cy="1828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B60FBF-36CA-019D-1BFC-3A738FB1BBC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7" name="Google Shape;486;p42">
            <a:extLst>
              <a:ext uri="{FF2B5EF4-FFF2-40B4-BE49-F238E27FC236}">
                <a16:creationId xmlns:a16="http://schemas.microsoft.com/office/drawing/2014/main" id="{72947F9C-D8B0-3A9C-8D19-4FDCB7E4C5CC}"/>
              </a:ext>
            </a:extLst>
          </p:cNvPr>
          <p:cNvSpPr txBox="1">
            <a:spLocks/>
          </p:cNvSpPr>
          <p:nvPr/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4"/>
          <p:cNvGrpSpPr/>
          <p:nvPr/>
        </p:nvGrpSpPr>
        <p:grpSpPr>
          <a:xfrm>
            <a:off x="4623881" y="1916724"/>
            <a:ext cx="3200400" cy="3200400"/>
            <a:chOff x="4648200" y="1676400"/>
            <a:chExt cx="3200400" cy="3200400"/>
          </a:xfrm>
        </p:grpSpPr>
        <p:sp>
          <p:nvSpPr>
            <p:cNvPr id="509" name="Google Shape;509;p44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44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left cube?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27x</a:t>
            </a:r>
            <a:endParaRPr sz="2400" b="1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 flipH="1">
            <a:off x="4623881" y="1916724"/>
            <a:ext cx="3200400" cy="32004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 flipH="1">
            <a:off x="9043481" y="3135924"/>
            <a:ext cx="1066800" cy="10668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31C550-9D83-5C6F-B9F7-012D000E610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6" name="Google Shape;486;p42">
            <a:extLst>
              <a:ext uri="{FF2B5EF4-FFF2-40B4-BE49-F238E27FC236}">
                <a16:creationId xmlns:a16="http://schemas.microsoft.com/office/drawing/2014/main" id="{4D7A3CE9-EF09-6B74-FA64-74B5F7424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Google Shape;578;p46"/>
          <p:cNvGraphicFramePr/>
          <p:nvPr>
            <p:extLst>
              <p:ext uri="{D42A27DB-BD31-4B8C-83A1-F6EECF244321}">
                <p14:modId xmlns:p14="http://schemas.microsoft.com/office/powerpoint/2010/main" val="2783548481"/>
              </p:ext>
            </p:extLst>
          </p:nvPr>
        </p:nvGraphicFramePr>
        <p:xfrm>
          <a:off x="3434862" y="1371740"/>
          <a:ext cx="8001000" cy="47294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/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similar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different</a:t>
                      </a:r>
                      <a:r>
                        <a:rPr lang="en-US" sz="1800" b="0" u="none" strike="noStrike" cap="none"/>
                        <a:t>,</a:t>
                      </a:r>
                      <a:endParaRPr sz="18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b="0" u="none" strike="noStrike" cap="none"/>
                        <a:t>forming families</a:t>
                      </a:r>
                      <a:endParaRPr sz="1200" b="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ordered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proportional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SIZE</a:t>
                      </a:r>
                      <a:endParaRPr sz="1600" b="1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?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VALUE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COLOR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SHAPE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ORIENTATION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9" name="Google Shape;579;p46"/>
          <p:cNvSpPr/>
          <p:nvPr/>
        </p:nvSpPr>
        <p:spPr>
          <a:xfrm rot="900000">
            <a:off x="7013215" y="4714380"/>
            <a:ext cx="153619" cy="171906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7473462" y="4714380"/>
            <a:ext cx="198120" cy="19812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46"/>
          <p:cNvCxnSpPr/>
          <p:nvPr/>
        </p:nvCxnSpPr>
        <p:spPr>
          <a:xfrm rot="10800000" flipH="1">
            <a:off x="52636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46"/>
          <p:cNvCxnSpPr/>
          <p:nvPr/>
        </p:nvCxnSpPr>
        <p:spPr>
          <a:xfrm rot="10800000" flipH="1">
            <a:off x="57208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46"/>
          <p:cNvCxnSpPr/>
          <p:nvPr/>
        </p:nvCxnSpPr>
        <p:spPr>
          <a:xfrm rot="10800000" flipH="1">
            <a:off x="54922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46"/>
          <p:cNvCxnSpPr/>
          <p:nvPr/>
        </p:nvCxnSpPr>
        <p:spPr>
          <a:xfrm rot="10800000" flipH="1">
            <a:off x="59494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46"/>
          <p:cNvSpPr/>
          <p:nvPr/>
        </p:nvSpPr>
        <p:spPr>
          <a:xfrm>
            <a:off x="6860816" y="4942981"/>
            <a:ext cx="135329" cy="171907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7244862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7473463" y="5019181"/>
            <a:ext cx="302971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7854463" y="4942981"/>
            <a:ext cx="219455" cy="219455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6"/>
          <p:cNvSpPr/>
          <p:nvPr/>
        </p:nvSpPr>
        <p:spPr>
          <a:xfrm rot="-907372">
            <a:off x="7795642" y="4695783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55684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5873262" y="40285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6"/>
          <p:cNvSpPr/>
          <p:nvPr/>
        </p:nvSpPr>
        <p:spPr>
          <a:xfrm>
            <a:off x="5644662" y="41809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6101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62542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5263662" y="41047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7016262" y="3876180"/>
            <a:ext cx="152400" cy="152400"/>
          </a:xfrm>
          <a:prstGeom prst="ellipse">
            <a:avLst/>
          </a:prstGeom>
          <a:solidFill>
            <a:srgbClr val="E3968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7397262" y="3952380"/>
            <a:ext cx="152400" cy="152400"/>
          </a:xfrm>
          <a:prstGeom prst="ellipse">
            <a:avLst/>
          </a:prstGeom>
          <a:solidFill>
            <a:srgbClr val="2380C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71686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7625862" y="4180980"/>
            <a:ext cx="152400" cy="152400"/>
          </a:xfrm>
          <a:prstGeom prst="ellipse">
            <a:avLst/>
          </a:prstGeom>
          <a:solidFill>
            <a:srgbClr val="F5DBD7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7854462" y="3952380"/>
            <a:ext cx="152400" cy="152400"/>
          </a:xfrm>
          <a:prstGeom prst="ellipse">
            <a:avLst/>
          </a:prstGeom>
          <a:solidFill>
            <a:srgbClr val="6A8B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6863862" y="4180980"/>
            <a:ext cx="152400" cy="152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8616462" y="4257180"/>
            <a:ext cx="152400" cy="152400"/>
          </a:xfrm>
          <a:prstGeom prst="ellipse">
            <a:avLst/>
          </a:prstGeom>
          <a:solidFill>
            <a:srgbClr val="FF66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9073662" y="425718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8845062" y="4257180"/>
            <a:ext cx="152400" cy="1524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93022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9530862" y="4257180"/>
            <a:ext cx="152400" cy="152400"/>
          </a:xfrm>
          <a:prstGeom prst="ellipse">
            <a:avLst/>
          </a:prstGeom>
          <a:solidFill>
            <a:srgbClr val="7F80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8387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46"/>
          <p:cNvCxnSpPr/>
          <p:nvPr/>
        </p:nvCxnSpPr>
        <p:spPr>
          <a:xfrm>
            <a:off x="8387862" y="41428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9" name="Google Shape;609;p46"/>
          <p:cNvSpPr/>
          <p:nvPr/>
        </p:nvSpPr>
        <p:spPr>
          <a:xfrm>
            <a:off x="7168662" y="24771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7473462" y="2477148"/>
            <a:ext cx="304800" cy="3048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52636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5492262" y="25533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5797062" y="27057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61018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6101862" y="26295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6"/>
          <p:cNvSpPr/>
          <p:nvPr/>
        </p:nvSpPr>
        <p:spPr>
          <a:xfrm>
            <a:off x="6940062" y="26295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6"/>
          <p:cNvSpPr/>
          <p:nvPr/>
        </p:nvSpPr>
        <p:spPr>
          <a:xfrm>
            <a:off x="69400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7805696" y="2275980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5416063" y="47143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5876310" y="4714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6"/>
          <p:cNvSpPr/>
          <p:nvPr/>
        </p:nvSpPr>
        <p:spPr>
          <a:xfrm>
            <a:off x="5263663" y="49429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5647710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5949463" y="50191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6257310" y="50191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6181111" y="4789362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8540262" y="2493911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9149863" y="2362849"/>
            <a:ext cx="396239" cy="396239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8773436" y="2422283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9988062" y="2675268"/>
            <a:ext cx="1295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9988062" y="2484768"/>
            <a:ext cx="914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9988062" y="2294268"/>
            <a:ext cx="576072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8616462" y="33427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9073662" y="3342780"/>
            <a:ext cx="152400" cy="1524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8845062" y="33427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9302262" y="33427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9530862" y="33427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8387862" y="33427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6"/>
          <p:cNvCxnSpPr/>
          <p:nvPr/>
        </p:nvCxnSpPr>
        <p:spPr>
          <a:xfrm>
            <a:off x="8387862" y="32284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9" name="Google Shape;639;p46"/>
          <p:cNvSpPr/>
          <p:nvPr/>
        </p:nvSpPr>
        <p:spPr>
          <a:xfrm rot="10800000" flipH="1">
            <a:off x="7702062" y="34951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 rot="10800000" flipH="1">
            <a:off x="73210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 rot="10800000" flipH="1">
            <a:off x="75496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 rot="10800000" flipH="1">
            <a:off x="7092462" y="3190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 rot="10800000" flipH="1">
            <a:off x="6863862" y="3418980"/>
            <a:ext cx="152400" cy="152400"/>
          </a:xfrm>
          <a:prstGeom prst="ellipse">
            <a:avLst/>
          </a:prstGeom>
          <a:solidFill>
            <a:srgbClr val="D9D9D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6"/>
          <p:cNvSpPr/>
          <p:nvPr/>
        </p:nvSpPr>
        <p:spPr>
          <a:xfrm rot="10800000" flipH="1">
            <a:off x="7854462" y="31903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 rot="10800000" flipH="1">
            <a:off x="52636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 rot="10800000" flipH="1">
            <a:off x="54922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 rot="10800000" flipH="1">
            <a:off x="6025662" y="31903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 rot="10800000" flipH="1">
            <a:off x="5720862" y="3418979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 rot="10800000" flipH="1">
            <a:off x="6101862" y="34951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 rot="10800000" flipH="1">
            <a:off x="6330463" y="32665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3511062" y="3723780"/>
            <a:ext cx="6324600" cy="838200"/>
          </a:xfrm>
          <a:prstGeom prst="rect">
            <a:avLst/>
          </a:prstGeom>
          <a:noFill/>
          <a:ln w="57150" cap="flat" cmpd="sng">
            <a:solidFill>
              <a:srgbClr val="D253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95530C-F1C6-129F-387B-1D6A44E8BDE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Mapping to visual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pic>
        <p:nvPicPr>
          <p:cNvPr id="3" name="Picture 2" descr="How Do We See Light? | Ask A Biologist">
            <a:extLst>
              <a:ext uri="{FF2B5EF4-FFF2-40B4-BE49-F238E27FC236}">
                <a16:creationId xmlns:a16="http://schemas.microsoft.com/office/drawing/2014/main" id="{E4E370ED-1A5C-D572-E6F5-F11C8FED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23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ow Do We See Light? | Ask A Biologist">
            <a:extLst>
              <a:ext uri="{FF2B5EF4-FFF2-40B4-BE49-F238E27FC236}">
                <a16:creationId xmlns:a16="http://schemas.microsoft.com/office/drawing/2014/main" id="{DA71E076-1F5F-9F21-C6DA-7D8FF70D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57" y="1123837"/>
            <a:ext cx="8725077" cy="449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84339-2EF5-B569-E168-C91E69D4A6FE}"/>
              </a:ext>
            </a:extLst>
          </p:cNvPr>
          <p:cNvSpPr txBox="1"/>
          <p:nvPr/>
        </p:nvSpPr>
        <p:spPr>
          <a:xfrm>
            <a:off x="7493977" y="6418330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D0F7A5E-F5CC-3312-AB62-7643AAB1DB84}"/>
              </a:ext>
            </a:extLst>
          </p:cNvPr>
          <p:cNvSpPr/>
          <p:nvPr/>
        </p:nvSpPr>
        <p:spPr>
          <a:xfrm>
            <a:off x="9729216" y="356288"/>
            <a:ext cx="1816608" cy="365760"/>
          </a:xfrm>
          <a:prstGeom prst="wedgeRoundRectCallout">
            <a:avLst>
              <a:gd name="adj1" fmla="val 33567"/>
              <a:gd name="adj2" fmla="val 202499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100 million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84407A-548E-A552-E359-97DD55CE34FB}"/>
              </a:ext>
            </a:extLst>
          </p:cNvPr>
          <p:cNvSpPr/>
          <p:nvPr/>
        </p:nvSpPr>
        <p:spPr>
          <a:xfrm>
            <a:off x="10251426" y="2361872"/>
            <a:ext cx="1816608" cy="365760"/>
          </a:xfrm>
          <a:prstGeom prst="wedgeRoundRectCallout">
            <a:avLst>
              <a:gd name="adj1" fmla="val 23500"/>
              <a:gd name="adj2" fmla="val -144168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~ 6 million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8D592D-5024-D24C-E142-3B17A7D02E4A}"/>
              </a:ext>
            </a:extLst>
          </p:cNvPr>
          <p:cNvSpPr txBox="1"/>
          <p:nvPr/>
        </p:nvSpPr>
        <p:spPr>
          <a:xfrm>
            <a:off x="7526868" y="6488668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askabiologist.asu.edu</a:t>
            </a:r>
            <a:r>
              <a:rPr lang="en-US" dirty="0"/>
              <a:t>/rods-and-cones</a:t>
            </a:r>
          </a:p>
        </p:txBody>
      </p:sp>
      <p:pic>
        <p:nvPicPr>
          <p:cNvPr id="9" name="Content Placeholder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CEC2657A-E064-E297-82BE-04514CF8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8" y="1011237"/>
            <a:ext cx="6184900" cy="4826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4438DEA-8ABF-F2F8-106D-D3031D988553}"/>
              </a:ext>
            </a:extLst>
          </p:cNvPr>
          <p:cNvSpPr/>
          <p:nvPr/>
        </p:nvSpPr>
        <p:spPr>
          <a:xfrm>
            <a:off x="3938954" y="359806"/>
            <a:ext cx="4478216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you notice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palettes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8"/>
          <p:cNvSpPr txBox="1">
            <a:spLocks noGrp="1"/>
          </p:cNvSpPr>
          <p:nvPr>
            <p:ph type="body" idx="1"/>
          </p:nvPr>
        </p:nvSpPr>
        <p:spPr>
          <a:xfrm>
            <a:off x="3610707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-539" t="13627" r="66391" b="58329"/>
          <a:stretch/>
        </p:blipFill>
        <p:spPr>
          <a:xfrm>
            <a:off x="3821723" y="1369964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9" name="Google Shape;869;p119">
            <a:extLst>
              <a:ext uri="{FF2B5EF4-FFF2-40B4-BE49-F238E27FC236}">
                <a16:creationId xmlns:a16="http://schemas.microsoft.com/office/drawing/2014/main" id="{415EA4D4-9750-2616-9E25-93ADB562FD46}"/>
              </a:ext>
            </a:extLst>
          </p:cNvPr>
          <p:cNvSpPr txBox="1">
            <a:spLocks/>
          </p:cNvSpPr>
          <p:nvPr/>
        </p:nvSpPr>
        <p:spPr>
          <a:xfrm>
            <a:off x="7753643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lang="en-US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70;p119">
            <a:extLst>
              <a:ext uri="{FF2B5EF4-FFF2-40B4-BE49-F238E27FC236}">
                <a16:creationId xmlns:a16="http://schemas.microsoft.com/office/drawing/2014/main" id="{14A2EC9D-90A8-4524-C0B7-474B82D00F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2549" t="14746" r="33302" b="57211"/>
          <a:stretch/>
        </p:blipFill>
        <p:spPr>
          <a:xfrm>
            <a:off x="7753643" y="1720803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8;p120">
            <a:extLst>
              <a:ext uri="{FF2B5EF4-FFF2-40B4-BE49-F238E27FC236}">
                <a16:creationId xmlns:a16="http://schemas.microsoft.com/office/drawing/2014/main" id="{F61138A2-08FB-8DF1-842D-393884444CCB}"/>
              </a:ext>
            </a:extLst>
          </p:cNvPr>
          <p:cNvSpPr txBox="1">
            <a:spLocks/>
          </p:cNvSpPr>
          <p:nvPr/>
        </p:nvSpPr>
        <p:spPr>
          <a:xfrm>
            <a:off x="5787524" y="2754923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</a:p>
        </p:txBody>
      </p:sp>
      <p:pic>
        <p:nvPicPr>
          <p:cNvPr id="12" name="Google Shape;879;p120">
            <a:extLst>
              <a:ext uri="{FF2B5EF4-FFF2-40B4-BE49-F238E27FC236}">
                <a16:creationId xmlns:a16="http://schemas.microsoft.com/office/drawing/2014/main" id="{7727C180-4FD7-5893-3A45-296B13FA35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7521" t="13514" r="-1668" b="58442"/>
          <a:stretch/>
        </p:blipFill>
        <p:spPr>
          <a:xfrm>
            <a:off x="5787524" y="3745524"/>
            <a:ext cx="3932238" cy="28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fact: “colorblindness”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5DD561-30EA-E6E8-CEB2-87B8DEB50B87}"/>
              </a:ext>
            </a:extLst>
          </p:cNvPr>
          <p:cNvSpPr/>
          <p:nvPr/>
        </p:nvSpPr>
        <p:spPr>
          <a:xfrm>
            <a:off x="4213573" y="6096000"/>
            <a:ext cx="6611816" cy="7428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should we use each type of color palette?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>
            <a:spLocks noGrp="1"/>
          </p:cNvSpPr>
          <p:nvPr>
            <p:ph type="body" idx="1"/>
          </p:nvPr>
        </p:nvSpPr>
        <p:spPr>
          <a:xfrm>
            <a:off x="354037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is about more than just aesthetics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There are compelling </a:t>
            </a:r>
            <a:r>
              <a:rPr lang="en-US" sz="2400" b="1" dirty="0">
                <a:ea typeface="Arial"/>
                <a:cs typeface="Arial"/>
                <a:sym typeface="Arial"/>
              </a:rPr>
              <a:t>cognitive reasons </a:t>
            </a:r>
            <a:r>
              <a:rPr lang="en-US" sz="2400" dirty="0">
                <a:ea typeface="Arial"/>
                <a:cs typeface="Arial"/>
                <a:sym typeface="Arial"/>
              </a:rPr>
              <a:t>why some visualization techniques are helpful and others aren’t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choices we make about </a:t>
            </a:r>
            <a:r>
              <a:rPr lang="en-US" sz="2400" b="1" dirty="0">
                <a:ea typeface="Arial"/>
                <a:cs typeface="Arial"/>
                <a:sym typeface="Arial"/>
              </a:rPr>
              <a:t>visual mappings </a:t>
            </a:r>
            <a:r>
              <a:rPr lang="en-US" sz="2400" dirty="0">
                <a:ea typeface="Arial"/>
                <a:cs typeface="Arial"/>
                <a:sym typeface="Arial"/>
              </a:rPr>
              <a:t>can have a significant effect on performance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681F-3A98-220F-577D-FB6DF32413D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Takeaways: Perception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 Semester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Please watch this (90s) video: </a:t>
            </a:r>
            <a:r>
              <a:rPr lang="en-US" sz="20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https://smith.zoom.us/rec/share/VMw2HG9S7iKXiB9iIPUSP55brD_6y0hor5aB2IJ2G-5GK9EmTIpt8TT2-CRrovRF.swJJ83M3CzpcJCEK?startTime=1675788468000</a:t>
            </a:r>
            <a:r>
              <a:rPr lang="en-US" sz="2000" b="0" i="0" dirty="0">
                <a:solidFill>
                  <a:srgbClr val="1155CC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Please fille out this survey: </a:t>
            </a:r>
            <a:br>
              <a:rPr lang="en-US" sz="2000" dirty="0"/>
            </a:br>
            <a:r>
              <a:rPr lang="en-US" sz="2000" b="0" i="0" u="sng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https://smithcollege.qualtrics.com/jfe/form/SV_1YzLF4QVTzJLRKS</a:t>
            </a:r>
            <a:r>
              <a:rPr lang="en-US" u="sng" dirty="0">
                <a:solidFill>
                  <a:srgbClr val="1155CC"/>
                </a:solidFill>
                <a:latin typeface="Arial" panose="020B0604020202020204" pitchFamily="34" charset="0"/>
              </a:rPr>
              <a:t> </a:t>
            </a:r>
            <a:r>
              <a:rPr lang="en-US" sz="2400" dirty="0"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636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 and open Tableau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Open a dataset of your choosing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Build two visualizations on this dataset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tells the “real” story in the data (as you understand it)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uses color, size, or other cues in an intentionally misleading way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Mini-lab: perceptual tricks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</TotalTime>
  <Words>1510</Words>
  <Application>Microsoft Macintosh PowerPoint</Application>
  <PresentationFormat>Widescreen</PresentationFormat>
  <Paragraphs>246</Paragraphs>
  <Slides>53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Corbel</vt:lpstr>
      <vt:lpstr>Merriweather Sans</vt:lpstr>
      <vt:lpstr>Roboto</vt:lpstr>
      <vt:lpstr>Wingdings 2</vt:lpstr>
      <vt:lpstr>Frame</vt:lpstr>
      <vt:lpstr>Communicating with Data – Perception and Color</vt:lpstr>
      <vt:lpstr>Notes on HW01</vt:lpstr>
      <vt:lpstr>Plan for Today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Can you see it now?</vt:lpstr>
      <vt:lpstr>Sometimes gestalt &amp; pre-attention compete</vt:lpstr>
      <vt:lpstr>PowerPoint Presentation</vt:lpstr>
      <vt:lpstr>Okay, what about attentive processing?</vt:lpstr>
      <vt:lpstr>Magnitude estimation</vt:lpstr>
      <vt:lpstr>PowerPoint Presentation</vt:lpstr>
      <vt:lpstr>Magnitude estimation</vt:lpstr>
      <vt:lpstr>“Apparent” magnitude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 Semester Assessment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29</cp:revision>
  <dcterms:created xsi:type="dcterms:W3CDTF">2023-08-03T18:49:17Z</dcterms:created>
  <dcterms:modified xsi:type="dcterms:W3CDTF">2024-09-20T20:58:57Z</dcterms:modified>
</cp:coreProperties>
</file>